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1" r:id="rId4"/>
    <p:sldId id="258" r:id="rId5"/>
    <p:sldId id="259" r:id="rId6"/>
    <p:sldId id="264" r:id="rId7"/>
    <p:sldId id="262" r:id="rId8"/>
    <p:sldId id="263" r:id="rId9"/>
    <p:sldId id="265" r:id="rId10"/>
    <p:sldId id="260" r:id="rId11"/>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2" d="100"/>
          <a:sy n="82" d="100"/>
        </p:scale>
        <p:origin x="-147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lvl1pPr>
              <a:defRPr/>
            </a:lvl1pPr>
          </a:lstStyle>
          <a:p>
            <a:pPr>
              <a:defRPr/>
            </a:pPr>
            <a:fld id="{A994947D-EA47-4774-AE67-8CF194211A00}" type="datetimeFigureOut">
              <a:rPr lang="ar-SA"/>
              <a:pPr>
                <a:defRPr/>
              </a:pPr>
              <a:t>24/06/31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14395545-50F9-4E23-A65E-D91BBF499B8B}"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6DE36DEF-9BB4-48AC-953F-E06B745FA3AD}" type="datetimeFigureOut">
              <a:rPr lang="ar-SA"/>
              <a:pPr>
                <a:defRPr/>
              </a:pPr>
              <a:t>24/06/31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90C22137-61C1-427B-AE22-B36864473FAC}"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6CC9F395-749E-428C-98D0-648A83EEAF00}" type="datetimeFigureOut">
              <a:rPr lang="ar-SA"/>
              <a:pPr>
                <a:defRPr/>
              </a:pPr>
              <a:t>24/06/31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AE5ED1BC-8469-404D-8C81-4F3C15FBE416}"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3D8B852C-CEEC-4EE0-A305-64A3F0807545}" type="datetimeFigureOut">
              <a:rPr lang="ar-SA"/>
              <a:pPr>
                <a:defRPr/>
              </a:pPr>
              <a:t>24/06/31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1A825E50-3677-403E-8FBC-E75B5ED3E4C8}"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BEEB72F2-7854-4C85-9309-024BD7DE7404}" type="datetimeFigureOut">
              <a:rPr lang="ar-SA"/>
              <a:pPr>
                <a:defRPr/>
              </a:pPr>
              <a:t>24/06/31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53D19C7F-FD78-4E39-AA97-BD00619274DE}" type="slidenum">
              <a:rPr lang="ar-SA"/>
              <a:pPr>
                <a:defRPr/>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3"/>
          <p:cNvSpPr>
            <a:spLocks noGrp="1"/>
          </p:cNvSpPr>
          <p:nvPr>
            <p:ph type="dt" sz="half" idx="10"/>
          </p:nvPr>
        </p:nvSpPr>
        <p:spPr/>
        <p:txBody>
          <a:bodyPr/>
          <a:lstStyle>
            <a:lvl1pPr>
              <a:defRPr/>
            </a:lvl1pPr>
          </a:lstStyle>
          <a:p>
            <a:pPr>
              <a:defRPr/>
            </a:pPr>
            <a:fld id="{FB98B303-77E1-45D3-B43D-E9A5A89C9D0B}" type="datetimeFigureOut">
              <a:rPr lang="ar-SA"/>
              <a:pPr>
                <a:defRPr/>
              </a:pPr>
              <a:t>24/06/31</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2676395D-633E-48C7-BEC5-8BCBAF7FC5BB}"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3"/>
          <p:cNvSpPr>
            <a:spLocks noGrp="1"/>
          </p:cNvSpPr>
          <p:nvPr>
            <p:ph type="dt" sz="half" idx="10"/>
          </p:nvPr>
        </p:nvSpPr>
        <p:spPr/>
        <p:txBody>
          <a:bodyPr/>
          <a:lstStyle>
            <a:lvl1pPr>
              <a:defRPr/>
            </a:lvl1pPr>
          </a:lstStyle>
          <a:p>
            <a:pPr>
              <a:defRPr/>
            </a:pPr>
            <a:fld id="{F36B4FFB-56DD-4095-B286-3AD800B3BF9C}" type="datetimeFigureOut">
              <a:rPr lang="ar-SA"/>
              <a:pPr>
                <a:defRPr/>
              </a:pPr>
              <a:t>24/06/31</a:t>
            </a:fld>
            <a:endParaRPr lang="ar-SA"/>
          </a:p>
        </p:txBody>
      </p:sp>
      <p:sp>
        <p:nvSpPr>
          <p:cNvPr id="8" name="عنصر نائب للتذييل 4"/>
          <p:cNvSpPr>
            <a:spLocks noGrp="1"/>
          </p:cNvSpPr>
          <p:nvPr>
            <p:ph type="ftr" sz="quarter" idx="11"/>
          </p:nvPr>
        </p:nvSpPr>
        <p:spPr/>
        <p:txBody>
          <a:bodyPr/>
          <a:lstStyle>
            <a:lvl1pPr>
              <a:defRPr/>
            </a:lvl1pPr>
          </a:lstStyle>
          <a:p>
            <a:pPr>
              <a:defRPr/>
            </a:pPr>
            <a:endParaRPr lang="ar-SA"/>
          </a:p>
        </p:txBody>
      </p:sp>
      <p:sp>
        <p:nvSpPr>
          <p:cNvPr id="9" name="عنصر نائب لرقم الشريحة 5"/>
          <p:cNvSpPr>
            <a:spLocks noGrp="1"/>
          </p:cNvSpPr>
          <p:nvPr>
            <p:ph type="sldNum" sz="quarter" idx="12"/>
          </p:nvPr>
        </p:nvSpPr>
        <p:spPr/>
        <p:txBody>
          <a:bodyPr/>
          <a:lstStyle>
            <a:lvl1pPr>
              <a:defRPr/>
            </a:lvl1pPr>
          </a:lstStyle>
          <a:p>
            <a:pPr>
              <a:defRPr/>
            </a:pPr>
            <a:fld id="{667756D0-3A82-44F0-8539-CD10360A0279}"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3"/>
          <p:cNvSpPr>
            <a:spLocks noGrp="1"/>
          </p:cNvSpPr>
          <p:nvPr>
            <p:ph type="dt" sz="half" idx="10"/>
          </p:nvPr>
        </p:nvSpPr>
        <p:spPr/>
        <p:txBody>
          <a:bodyPr/>
          <a:lstStyle>
            <a:lvl1pPr>
              <a:defRPr/>
            </a:lvl1pPr>
          </a:lstStyle>
          <a:p>
            <a:pPr>
              <a:defRPr/>
            </a:pPr>
            <a:fld id="{A06CFB8C-8D9B-41EE-8F2D-D6473FBDFFEA}" type="datetimeFigureOut">
              <a:rPr lang="ar-SA"/>
              <a:pPr>
                <a:defRPr/>
              </a:pPr>
              <a:t>24/06/31</a:t>
            </a:fld>
            <a:endParaRPr lang="ar-SA"/>
          </a:p>
        </p:txBody>
      </p:sp>
      <p:sp>
        <p:nvSpPr>
          <p:cNvPr id="4" name="عنصر نائب للتذييل 4"/>
          <p:cNvSpPr>
            <a:spLocks noGrp="1"/>
          </p:cNvSpPr>
          <p:nvPr>
            <p:ph type="ftr" sz="quarter" idx="11"/>
          </p:nvPr>
        </p:nvSpPr>
        <p:spPr/>
        <p:txBody>
          <a:bodyPr/>
          <a:lstStyle>
            <a:lvl1pPr>
              <a:defRPr/>
            </a:lvl1pPr>
          </a:lstStyle>
          <a:p>
            <a:pPr>
              <a:defRPr/>
            </a:pPr>
            <a:endParaRPr lang="ar-SA"/>
          </a:p>
        </p:txBody>
      </p:sp>
      <p:sp>
        <p:nvSpPr>
          <p:cNvPr id="5" name="عنصر نائب لرقم الشريحة 5"/>
          <p:cNvSpPr>
            <a:spLocks noGrp="1"/>
          </p:cNvSpPr>
          <p:nvPr>
            <p:ph type="sldNum" sz="quarter" idx="12"/>
          </p:nvPr>
        </p:nvSpPr>
        <p:spPr/>
        <p:txBody>
          <a:bodyPr/>
          <a:lstStyle>
            <a:lvl1pPr>
              <a:defRPr/>
            </a:lvl1pPr>
          </a:lstStyle>
          <a:p>
            <a:pPr>
              <a:defRPr/>
            </a:pPr>
            <a:fld id="{35F5383C-566E-4E9A-8654-A0C0210770DE}"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2A9369AA-1093-4620-908C-36F8AD7A3AAA}" type="datetimeFigureOut">
              <a:rPr lang="ar-SA"/>
              <a:pPr>
                <a:defRPr/>
              </a:pPr>
              <a:t>24/06/31</a:t>
            </a:fld>
            <a:endParaRPr lang="ar-SA"/>
          </a:p>
        </p:txBody>
      </p:sp>
      <p:sp>
        <p:nvSpPr>
          <p:cNvPr id="3" name="عنصر نائب للتذييل 4"/>
          <p:cNvSpPr>
            <a:spLocks noGrp="1"/>
          </p:cNvSpPr>
          <p:nvPr>
            <p:ph type="ftr" sz="quarter" idx="11"/>
          </p:nvPr>
        </p:nvSpPr>
        <p:spPr/>
        <p:txBody>
          <a:bodyPr/>
          <a:lstStyle>
            <a:lvl1pPr>
              <a:defRPr/>
            </a:lvl1pPr>
          </a:lstStyle>
          <a:p>
            <a:pPr>
              <a:defRPr/>
            </a:pPr>
            <a:endParaRPr lang="ar-SA"/>
          </a:p>
        </p:txBody>
      </p:sp>
      <p:sp>
        <p:nvSpPr>
          <p:cNvPr id="4" name="عنصر نائب لرقم الشريحة 5"/>
          <p:cNvSpPr>
            <a:spLocks noGrp="1"/>
          </p:cNvSpPr>
          <p:nvPr>
            <p:ph type="sldNum" sz="quarter" idx="12"/>
          </p:nvPr>
        </p:nvSpPr>
        <p:spPr/>
        <p:txBody>
          <a:bodyPr/>
          <a:lstStyle>
            <a:lvl1pPr>
              <a:defRPr/>
            </a:lvl1pPr>
          </a:lstStyle>
          <a:p>
            <a:pPr>
              <a:defRPr/>
            </a:pPr>
            <a:fld id="{9E2AFA54-67C2-412D-9393-220AC845167D}"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B25E5E6D-6DE3-4B29-8C42-EDC2FF899FA1}" type="datetimeFigureOut">
              <a:rPr lang="ar-SA"/>
              <a:pPr>
                <a:defRPr/>
              </a:pPr>
              <a:t>24/06/31</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900FDEEA-BAC1-4D51-A075-5924838F3939}"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8675C30A-80C4-4439-B437-A1F64065F535}" type="datetimeFigureOut">
              <a:rPr lang="ar-SA"/>
              <a:pPr>
                <a:defRPr/>
              </a:pPr>
              <a:t>24/06/31</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245A0041-5684-440B-A5A1-B52421AC732C}"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عنصر نائب للنص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8F1B507-57F3-4DA0-BCAC-D548BF33F338}" type="datetimeFigureOut">
              <a:rPr lang="ar-SA"/>
              <a:pPr>
                <a:defRPr/>
              </a:pPr>
              <a:t>24/06/31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C74911A-90C3-4BED-9DAD-0D31C30BA387}"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صورة 3" descr="user1264_pic770_1260228497.gif"/>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مستطيل 4"/>
          <p:cNvSpPr/>
          <p:nvPr/>
        </p:nvSpPr>
        <p:spPr>
          <a:xfrm>
            <a:off x="1214438" y="1714500"/>
            <a:ext cx="6786562" cy="1938338"/>
          </a:xfrm>
          <a:prstGeom prst="rect">
            <a:avLst/>
          </a:prstGeom>
        </p:spPr>
        <p:txBody>
          <a:bodyPr>
            <a:spAutoFit/>
          </a:bodyPr>
          <a:lstStyle/>
          <a:p>
            <a:pPr algn="ctr" fontAlgn="auto">
              <a:spcBef>
                <a:spcPts val="0"/>
              </a:spcBef>
              <a:spcAft>
                <a:spcPts val="0"/>
              </a:spcAft>
              <a:defRPr/>
            </a:pPr>
            <a:r>
              <a:rPr lang="en-US" sz="4000" dirty="0">
                <a:solidFill>
                  <a:schemeClr val="accent2">
                    <a:lumMod val="60000"/>
                    <a:lumOff val="40000"/>
                  </a:schemeClr>
                </a:solidFill>
                <a:latin typeface="+mn-lt"/>
                <a:cs typeface="+mn-cs"/>
              </a:rPr>
              <a:t>Death of a Sales man / the influence of the Female character</a:t>
            </a:r>
            <a:endParaRPr lang="ar-SA" sz="4000" dirty="0">
              <a:solidFill>
                <a:schemeClr val="accent2">
                  <a:lumMod val="60000"/>
                  <a:lumOff val="40000"/>
                </a:schemeClr>
              </a:solidFill>
              <a:latin typeface="+mn-lt"/>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صورة 4" descr="user1264_pic770_1260228497.gif"/>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2530" name="مربع نص 5"/>
          <p:cNvSpPr txBox="1">
            <a:spLocks noChangeArrowheads="1"/>
          </p:cNvSpPr>
          <p:nvPr/>
        </p:nvSpPr>
        <p:spPr bwMode="auto">
          <a:xfrm>
            <a:off x="1643063" y="1285875"/>
            <a:ext cx="6143625" cy="3170238"/>
          </a:xfrm>
          <a:prstGeom prst="rect">
            <a:avLst/>
          </a:prstGeom>
          <a:noFill/>
          <a:ln w="9525">
            <a:noFill/>
            <a:miter lim="800000"/>
            <a:headEnd/>
            <a:tailEnd/>
          </a:ln>
        </p:spPr>
        <p:txBody>
          <a:bodyPr>
            <a:spAutoFit/>
          </a:bodyPr>
          <a:lstStyle/>
          <a:p>
            <a:pPr algn="ctr"/>
            <a:r>
              <a:rPr lang="en-US" sz="4000">
                <a:solidFill>
                  <a:schemeClr val="bg1"/>
                </a:solidFill>
                <a:latin typeface="Calibri" pitchFamily="34" charset="0"/>
              </a:rPr>
              <a:t>Areej Al-Ghamdi </a:t>
            </a:r>
          </a:p>
          <a:p>
            <a:pPr algn="ctr"/>
            <a:r>
              <a:rPr lang="en-US" sz="4000">
                <a:solidFill>
                  <a:schemeClr val="bg1"/>
                </a:solidFill>
                <a:latin typeface="Calibri" pitchFamily="34" charset="0"/>
              </a:rPr>
              <a:t>Afrah Al- Ghameeti</a:t>
            </a:r>
          </a:p>
          <a:p>
            <a:pPr algn="ctr"/>
            <a:r>
              <a:rPr lang="en-US" sz="4000">
                <a:solidFill>
                  <a:schemeClr val="bg1"/>
                </a:solidFill>
                <a:latin typeface="Calibri" pitchFamily="34" charset="0"/>
              </a:rPr>
              <a:t>Amal Al-Shlwi</a:t>
            </a:r>
          </a:p>
          <a:p>
            <a:pPr algn="ctr"/>
            <a:r>
              <a:rPr lang="en-US" sz="4000">
                <a:solidFill>
                  <a:schemeClr val="bg1"/>
                </a:solidFill>
                <a:latin typeface="Calibri" pitchFamily="34" charset="0"/>
              </a:rPr>
              <a:t>Amani Al- Ghamdi </a:t>
            </a:r>
          </a:p>
          <a:p>
            <a:pPr algn="ctr"/>
            <a:r>
              <a:rPr lang="en-US" sz="4000">
                <a:solidFill>
                  <a:schemeClr val="bg1"/>
                </a:solidFill>
                <a:latin typeface="Calibri" pitchFamily="34" charset="0"/>
              </a:rPr>
              <a:t>Amani Al- Rougi</a:t>
            </a:r>
            <a:endParaRPr lang="ar-SA" sz="4000">
              <a:solidFill>
                <a:schemeClr val="bg1"/>
              </a:solidFill>
              <a:latin typeface="Calibri" pitchFamily="34" charset="0"/>
            </a:endParaRPr>
          </a:p>
        </p:txBody>
      </p:sp>
      <p:pic>
        <p:nvPicPr>
          <p:cNvPr id="22531" name="صورة 7" descr="1260861387.gif"/>
          <p:cNvPicPr>
            <a:picLocks noChangeAspect="1"/>
          </p:cNvPicPr>
          <p:nvPr/>
        </p:nvPicPr>
        <p:blipFill>
          <a:blip r:embed="rId3" cstate="print"/>
          <a:srcRect/>
          <a:stretch>
            <a:fillRect/>
          </a:stretch>
        </p:blipFill>
        <p:spPr bwMode="auto">
          <a:xfrm>
            <a:off x="0" y="-285750"/>
            <a:ext cx="2857500" cy="28575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صورة 3" descr="user1264_pic770_1260228497.gif"/>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4338" name="مستطيل 4"/>
          <p:cNvSpPr>
            <a:spLocks noChangeArrowheads="1"/>
          </p:cNvSpPr>
          <p:nvPr/>
        </p:nvSpPr>
        <p:spPr bwMode="auto">
          <a:xfrm>
            <a:off x="1000125" y="714375"/>
            <a:ext cx="7358063" cy="5262563"/>
          </a:xfrm>
          <a:prstGeom prst="rect">
            <a:avLst/>
          </a:prstGeom>
          <a:noFill/>
          <a:ln w="9525">
            <a:noFill/>
            <a:miter lim="800000"/>
            <a:headEnd/>
            <a:tailEnd/>
          </a:ln>
        </p:spPr>
        <p:txBody>
          <a:bodyPr>
            <a:spAutoFit/>
          </a:bodyPr>
          <a:lstStyle/>
          <a:p>
            <a:pPr algn="ctr"/>
            <a:r>
              <a:rPr lang="en-US" sz="2800">
                <a:solidFill>
                  <a:schemeClr val="bg1"/>
                </a:solidFill>
                <a:latin typeface="Calibri" pitchFamily="34" charset="0"/>
              </a:rPr>
              <a:t>Death of a Salesman is widely regarded by many as one of the masterpiece play of 20th century. The impact the play has had on our society has been widespread that all forms of education and all walks have tried to interpret it's meaning. After reading this compelling play about a failed American dream of an ordinary man, a careful examination of characters reveals an aspect of the play that cannot be ignored. Miller's play reveals gender discrimination between female and male characters that is permeates palpably throughout the play. </a:t>
            </a:r>
            <a:endParaRPr lang="ar-SA" sz="2800">
              <a:solidFill>
                <a:schemeClr val="bg1"/>
              </a:solidFill>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صورة 3" descr="6402893a8f2961ef038cd556d3115381_lm.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15362" name="صورة 5" descr="m_119.gif"/>
          <p:cNvPicPr>
            <a:picLocks noChangeAspect="1"/>
          </p:cNvPicPr>
          <p:nvPr/>
        </p:nvPicPr>
        <p:blipFill>
          <a:blip r:embed="rId3" cstate="print"/>
          <a:srcRect/>
          <a:stretch>
            <a:fillRect/>
          </a:stretch>
        </p:blipFill>
        <p:spPr bwMode="auto">
          <a:xfrm>
            <a:off x="8001000" y="6010275"/>
            <a:ext cx="952500" cy="847725"/>
          </a:xfrm>
          <a:prstGeom prst="rect">
            <a:avLst/>
          </a:prstGeom>
          <a:noFill/>
          <a:ln w="9525">
            <a:noFill/>
            <a:miter lim="800000"/>
            <a:headEnd/>
            <a:tailEnd/>
          </a:ln>
        </p:spPr>
      </p:pic>
      <p:pic>
        <p:nvPicPr>
          <p:cNvPr id="15363" name="صورة 6" descr="m_119.gif"/>
          <p:cNvPicPr>
            <a:picLocks noChangeAspect="1"/>
          </p:cNvPicPr>
          <p:nvPr/>
        </p:nvPicPr>
        <p:blipFill>
          <a:blip r:embed="rId3" cstate="print"/>
          <a:srcRect/>
          <a:stretch>
            <a:fillRect/>
          </a:stretch>
        </p:blipFill>
        <p:spPr bwMode="auto">
          <a:xfrm>
            <a:off x="7072313" y="5500688"/>
            <a:ext cx="952500" cy="847725"/>
          </a:xfrm>
          <a:prstGeom prst="rect">
            <a:avLst/>
          </a:prstGeom>
          <a:noFill/>
          <a:ln w="9525">
            <a:noFill/>
            <a:miter lim="800000"/>
            <a:headEnd/>
            <a:tailEnd/>
          </a:ln>
        </p:spPr>
      </p:pic>
      <p:pic>
        <p:nvPicPr>
          <p:cNvPr id="15364" name="صورة 7" descr="m_119.gif"/>
          <p:cNvPicPr>
            <a:picLocks noChangeAspect="1"/>
          </p:cNvPicPr>
          <p:nvPr/>
        </p:nvPicPr>
        <p:blipFill>
          <a:blip r:embed="rId3" cstate="print"/>
          <a:srcRect/>
          <a:stretch>
            <a:fillRect/>
          </a:stretch>
        </p:blipFill>
        <p:spPr bwMode="auto">
          <a:xfrm>
            <a:off x="7858125" y="4500563"/>
            <a:ext cx="952500" cy="847725"/>
          </a:xfrm>
          <a:prstGeom prst="rect">
            <a:avLst/>
          </a:prstGeom>
          <a:noFill/>
          <a:ln w="9525">
            <a:noFill/>
            <a:miter lim="800000"/>
            <a:headEnd/>
            <a:tailEnd/>
          </a:ln>
        </p:spPr>
      </p:pic>
      <p:sp>
        <p:nvSpPr>
          <p:cNvPr id="9" name="مستطيل 8"/>
          <p:cNvSpPr/>
          <p:nvPr/>
        </p:nvSpPr>
        <p:spPr>
          <a:xfrm>
            <a:off x="571500" y="285750"/>
            <a:ext cx="7358063" cy="6370638"/>
          </a:xfrm>
          <a:prstGeom prst="rect">
            <a:avLst/>
          </a:prstGeom>
        </p:spPr>
        <p:txBody>
          <a:bodyPr>
            <a:spAutoFit/>
          </a:bodyPr>
          <a:lstStyle/>
          <a:p>
            <a:pPr algn="ctr" fontAlgn="auto">
              <a:spcBef>
                <a:spcPts val="0"/>
              </a:spcBef>
              <a:spcAft>
                <a:spcPts val="0"/>
              </a:spcAft>
              <a:defRPr/>
            </a:pPr>
            <a:r>
              <a:rPr lang="en-US" sz="2400" dirty="0">
                <a:solidFill>
                  <a:schemeClr val="accent4">
                    <a:lumMod val="75000"/>
                  </a:schemeClr>
                </a:solidFill>
                <a:latin typeface="+mn-lt"/>
                <a:cs typeface="+mn-cs"/>
              </a:rPr>
              <a:t>In contrast to male characters of the play, female characters lack the vivid, multi-layered human quality that male characters seem to possess. </a:t>
            </a:r>
          </a:p>
          <a:p>
            <a:pPr algn="ctr" fontAlgn="auto">
              <a:spcBef>
                <a:spcPts val="0"/>
              </a:spcBef>
              <a:spcAft>
                <a:spcPts val="0"/>
              </a:spcAft>
              <a:defRPr/>
            </a:pPr>
            <a:endParaRPr lang="en-US" sz="2400" dirty="0">
              <a:solidFill>
                <a:schemeClr val="accent4">
                  <a:lumMod val="75000"/>
                </a:schemeClr>
              </a:solidFill>
              <a:latin typeface="+mn-lt"/>
              <a:cs typeface="+mn-cs"/>
            </a:endParaRPr>
          </a:p>
          <a:p>
            <a:pPr algn="ctr" fontAlgn="auto">
              <a:spcBef>
                <a:spcPts val="0"/>
              </a:spcBef>
              <a:spcAft>
                <a:spcPts val="0"/>
              </a:spcAft>
              <a:defRPr/>
            </a:pPr>
            <a:r>
              <a:rPr lang="en-US" sz="2400" dirty="0">
                <a:solidFill>
                  <a:schemeClr val="accent4">
                    <a:lumMod val="75000"/>
                  </a:schemeClr>
                </a:solidFill>
                <a:latin typeface="+mn-lt"/>
                <a:cs typeface="+mn-cs"/>
              </a:rPr>
              <a:t>They are flat, two dimensional, lifeless, stereotypical portrayals of such women as a devoted mother, a mistress, and a barfly. Given the complex and compelling traits of the male characters in Death of a Salesman, it is surprising that Miller chose to give so little attention to the female characters. </a:t>
            </a:r>
          </a:p>
          <a:p>
            <a:pPr algn="ctr" fontAlgn="auto">
              <a:spcBef>
                <a:spcPts val="0"/>
              </a:spcBef>
              <a:spcAft>
                <a:spcPts val="0"/>
              </a:spcAft>
              <a:defRPr/>
            </a:pPr>
            <a:endParaRPr lang="en-US" sz="2400" dirty="0">
              <a:solidFill>
                <a:schemeClr val="accent4">
                  <a:lumMod val="75000"/>
                </a:schemeClr>
              </a:solidFill>
              <a:latin typeface="+mn-lt"/>
              <a:cs typeface="+mn-cs"/>
            </a:endParaRPr>
          </a:p>
          <a:p>
            <a:pPr algn="ctr" fontAlgn="auto">
              <a:spcBef>
                <a:spcPts val="0"/>
              </a:spcBef>
              <a:spcAft>
                <a:spcPts val="0"/>
              </a:spcAft>
              <a:defRPr/>
            </a:pPr>
            <a:endParaRPr lang="en-US" sz="2400" dirty="0">
              <a:solidFill>
                <a:schemeClr val="accent4">
                  <a:lumMod val="75000"/>
                </a:schemeClr>
              </a:solidFill>
              <a:latin typeface="+mn-lt"/>
              <a:cs typeface="+mn-cs"/>
            </a:endParaRPr>
          </a:p>
          <a:p>
            <a:pPr algn="ctr" fontAlgn="auto">
              <a:spcBef>
                <a:spcPts val="0"/>
              </a:spcBef>
              <a:spcAft>
                <a:spcPts val="0"/>
              </a:spcAft>
              <a:defRPr/>
            </a:pPr>
            <a:r>
              <a:rPr lang="en-US" sz="2400" dirty="0">
                <a:solidFill>
                  <a:schemeClr val="accent4">
                    <a:lumMod val="75000"/>
                  </a:schemeClr>
                </a:solidFill>
                <a:latin typeface="+mn-lt"/>
                <a:cs typeface="+mn-cs"/>
              </a:rPr>
              <a:t>In stereotypical fashion, Miller has conveniently concocted these female characters to serve the men in the play. Linda </a:t>
            </a:r>
            <a:r>
              <a:rPr lang="en-US" sz="2400" dirty="0" err="1">
                <a:solidFill>
                  <a:schemeClr val="accent4">
                    <a:lumMod val="75000"/>
                  </a:schemeClr>
                </a:solidFill>
                <a:latin typeface="+mn-lt"/>
                <a:cs typeface="+mn-cs"/>
              </a:rPr>
              <a:t>Loman</a:t>
            </a:r>
            <a:r>
              <a:rPr lang="en-US" sz="2400" dirty="0">
                <a:solidFill>
                  <a:schemeClr val="accent4">
                    <a:lumMod val="75000"/>
                  </a:schemeClr>
                </a:solidFill>
                <a:latin typeface="+mn-lt"/>
                <a:cs typeface="+mn-cs"/>
              </a:rPr>
              <a:t>, central male character's wife merely suffices as the acceptable notion of generic mother figure from its era. Loyal to her husband </a:t>
            </a:r>
            <a:endParaRPr lang="ar-SA" sz="2400" dirty="0">
              <a:solidFill>
                <a:schemeClr val="accent4">
                  <a:lumMod val="75000"/>
                </a:schemeClr>
              </a:solidFill>
              <a:latin typeface="+mn-lt"/>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صورة 3" descr="6402893a8f2961ef038cd556d3115381_lm.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097" name="Rectangle 1"/>
          <p:cNvSpPr>
            <a:spLocks noChangeArrowheads="1"/>
          </p:cNvSpPr>
          <p:nvPr/>
        </p:nvSpPr>
        <p:spPr bwMode="auto">
          <a:xfrm>
            <a:off x="428625" y="500063"/>
            <a:ext cx="7858125" cy="6186487"/>
          </a:xfrm>
          <a:prstGeom prst="rect">
            <a:avLst/>
          </a:prstGeom>
          <a:noFill/>
          <a:ln w="9525">
            <a:noFill/>
            <a:miter lim="800000"/>
            <a:headEnd/>
            <a:tailEnd/>
          </a:ln>
          <a:effectLst/>
        </p:spPr>
        <p:txBody>
          <a:bodyPr anchor="ctr">
            <a:spAutoFit/>
          </a:bodyPr>
          <a:lstStyle/>
          <a:p>
            <a:pPr algn="ctr">
              <a:defRPr/>
            </a:pPr>
            <a:r>
              <a:rPr lang="en-US" dirty="0">
                <a:solidFill>
                  <a:schemeClr val="accent2">
                    <a:lumMod val="60000"/>
                    <a:lumOff val="40000"/>
                  </a:schemeClr>
                </a:solidFill>
                <a:latin typeface="Verdana" pitchFamily="34" charset="0"/>
                <a:ea typeface="Times New Roman" pitchFamily="18" charset="0"/>
                <a:cs typeface="Arial" pitchFamily="34" charset="0"/>
              </a:rPr>
              <a:t>In Death of a Salesman, woman are sharply divided into two categories: Linda and other. The men display a distinct Madonna/whore complex, as they are only able to classify their nurturing and virtuous mother against the other, easier women available (the woman with whom Willy has an affair and Miss Forsythe being two examples). </a:t>
            </a:r>
          </a:p>
          <a:p>
            <a:pPr algn="ctr">
              <a:defRPr/>
            </a:pPr>
            <a:endParaRPr lang="en-US" dirty="0">
              <a:solidFill>
                <a:schemeClr val="accent2">
                  <a:lumMod val="60000"/>
                  <a:lumOff val="40000"/>
                </a:schemeClr>
              </a:solidFill>
              <a:latin typeface="Verdana" pitchFamily="34" charset="0"/>
              <a:ea typeface="Times New Roman" pitchFamily="18" charset="0"/>
              <a:cs typeface="Arial" pitchFamily="34" charset="0"/>
            </a:endParaRPr>
          </a:p>
          <a:p>
            <a:pPr algn="ctr">
              <a:defRPr/>
            </a:pPr>
            <a:endParaRPr lang="en-US" dirty="0">
              <a:solidFill>
                <a:schemeClr val="accent2">
                  <a:lumMod val="60000"/>
                  <a:lumOff val="40000"/>
                </a:schemeClr>
              </a:solidFill>
              <a:latin typeface="Verdana" pitchFamily="34" charset="0"/>
              <a:ea typeface="Times New Roman" pitchFamily="18" charset="0"/>
              <a:cs typeface="Arial" pitchFamily="34" charset="0"/>
            </a:endParaRPr>
          </a:p>
          <a:p>
            <a:pPr algn="ctr">
              <a:defRPr/>
            </a:pPr>
            <a:endParaRPr lang="en-US" dirty="0">
              <a:solidFill>
                <a:schemeClr val="accent2">
                  <a:lumMod val="60000"/>
                  <a:lumOff val="40000"/>
                </a:schemeClr>
              </a:solidFill>
              <a:latin typeface="Verdana" pitchFamily="34" charset="0"/>
              <a:ea typeface="Times New Roman" pitchFamily="18" charset="0"/>
              <a:cs typeface="Arial" pitchFamily="34" charset="0"/>
            </a:endParaRPr>
          </a:p>
          <a:p>
            <a:pPr algn="ctr">
              <a:defRPr/>
            </a:pPr>
            <a:r>
              <a:rPr lang="en-US" dirty="0">
                <a:solidFill>
                  <a:schemeClr val="accent2">
                    <a:lumMod val="60000"/>
                    <a:lumOff val="40000"/>
                  </a:schemeClr>
                </a:solidFill>
                <a:latin typeface="Verdana" pitchFamily="34" charset="0"/>
                <a:ea typeface="Times New Roman" pitchFamily="18" charset="0"/>
                <a:cs typeface="Arial" pitchFamily="34" charset="0"/>
              </a:rPr>
              <a:t>The men curse themselves for being attracted to the whore-like women but is still drawn to them - and, in an Oedipal moment, Happy laments that he cannot find a woman like his mother. Women themselves are two-dimensional characters in this play. They remain firmly outside the male sphere of business, and seem to have no thoughts or desires other than those pertaining to men. </a:t>
            </a:r>
          </a:p>
          <a:p>
            <a:pPr algn="ctr">
              <a:defRPr/>
            </a:pPr>
            <a:endParaRPr lang="en-US" dirty="0">
              <a:solidFill>
                <a:schemeClr val="accent2">
                  <a:lumMod val="60000"/>
                  <a:lumOff val="40000"/>
                </a:schemeClr>
              </a:solidFill>
              <a:latin typeface="Verdana" pitchFamily="34" charset="0"/>
              <a:ea typeface="Times New Roman" pitchFamily="18" charset="0"/>
              <a:cs typeface="Arial" pitchFamily="34" charset="0"/>
            </a:endParaRPr>
          </a:p>
          <a:p>
            <a:pPr algn="ctr">
              <a:defRPr/>
            </a:pPr>
            <a:endParaRPr lang="en-US" dirty="0">
              <a:solidFill>
                <a:schemeClr val="accent2">
                  <a:lumMod val="60000"/>
                  <a:lumOff val="40000"/>
                </a:schemeClr>
              </a:solidFill>
              <a:latin typeface="Verdana" pitchFamily="34" charset="0"/>
              <a:ea typeface="Times New Roman" pitchFamily="18" charset="0"/>
              <a:cs typeface="Arial" pitchFamily="34" charset="0"/>
            </a:endParaRPr>
          </a:p>
          <a:p>
            <a:pPr algn="ctr">
              <a:defRPr/>
            </a:pPr>
            <a:endParaRPr lang="en-US" dirty="0">
              <a:solidFill>
                <a:schemeClr val="accent2">
                  <a:lumMod val="60000"/>
                  <a:lumOff val="40000"/>
                </a:schemeClr>
              </a:solidFill>
              <a:latin typeface="Verdana" pitchFamily="34" charset="0"/>
              <a:ea typeface="Times New Roman" pitchFamily="18" charset="0"/>
              <a:cs typeface="Arial" pitchFamily="34" charset="0"/>
            </a:endParaRPr>
          </a:p>
          <a:p>
            <a:pPr algn="ctr">
              <a:defRPr/>
            </a:pPr>
            <a:r>
              <a:rPr lang="en-US" dirty="0">
                <a:solidFill>
                  <a:schemeClr val="accent2">
                    <a:lumMod val="60000"/>
                    <a:lumOff val="40000"/>
                  </a:schemeClr>
                </a:solidFill>
                <a:latin typeface="Verdana" pitchFamily="34" charset="0"/>
                <a:ea typeface="Times New Roman" pitchFamily="18" charset="0"/>
                <a:cs typeface="Arial" pitchFamily="34" charset="0"/>
              </a:rPr>
              <a:t>Even Linda, the strongest female character, is only fixated on a reconciliation between her husband and her sons, selflessly subordinating herself to serve to assist them in their problems</a:t>
            </a:r>
            <a:r>
              <a:rPr lang="en-US" sz="1000" dirty="0">
                <a:solidFill>
                  <a:srgbClr val="000000"/>
                </a:solidFill>
                <a:latin typeface="Verdana" pitchFamily="34" charset="0"/>
                <a:ea typeface="Times New Roman" pitchFamily="18" charset="0"/>
                <a:cs typeface="Arial" pitchFamily="34" charset="0"/>
              </a:rPr>
              <a:t>.</a:t>
            </a:r>
            <a:endParaRPr lang="en-U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صورة 3" descr="6402893a8f2961ef038cd556d3115381_lm.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7410" name="Rectangle 1"/>
          <p:cNvSpPr>
            <a:spLocks noChangeArrowheads="1"/>
          </p:cNvSpPr>
          <p:nvPr/>
        </p:nvSpPr>
        <p:spPr bwMode="auto">
          <a:xfrm>
            <a:off x="1500188" y="1071563"/>
            <a:ext cx="5715000" cy="4524375"/>
          </a:xfrm>
          <a:prstGeom prst="rect">
            <a:avLst/>
          </a:prstGeom>
          <a:noFill/>
          <a:ln w="9525">
            <a:noFill/>
            <a:miter lim="800000"/>
            <a:headEnd/>
            <a:tailEnd/>
          </a:ln>
        </p:spPr>
        <p:txBody>
          <a:bodyPr anchor="ctr">
            <a:spAutoFit/>
          </a:bodyPr>
          <a:lstStyle/>
          <a:p>
            <a:pPr algn="ctr"/>
            <a:r>
              <a:rPr lang="en-US" sz="2400">
                <a:solidFill>
                  <a:schemeClr val="bg1"/>
                </a:solidFill>
                <a:latin typeface="Verdana" pitchFamily="34" charset="0"/>
              </a:rPr>
              <a:t>In the play Death of a Salesman by Arthur Miller, there are several female characters. Linda Loman is a loyal and nurturing wife and mother and is the person who holds the family together. The other women in the play are wanton and pull the Loman family apart. Both types of women in the play hold a position of power over the pitiful men, whether it is as a matriarch or a whore</a:t>
            </a:r>
            <a:r>
              <a:rPr lang="en-US" sz="2400">
                <a:solidFill>
                  <a:schemeClr val="bg1"/>
                </a:solidFill>
              </a:rPr>
              <a:t> </a:t>
            </a:r>
          </a:p>
        </p:txBody>
      </p:sp>
      <p:pic>
        <p:nvPicPr>
          <p:cNvPr id="17411" name="صورة 6" descr="glitter%20(9).gif"/>
          <p:cNvPicPr>
            <a:picLocks noChangeAspect="1"/>
          </p:cNvPicPr>
          <p:nvPr/>
        </p:nvPicPr>
        <p:blipFill>
          <a:blip r:embed="rId3" cstate="print"/>
          <a:srcRect/>
          <a:stretch>
            <a:fillRect/>
          </a:stretch>
        </p:blipFill>
        <p:spPr bwMode="auto">
          <a:xfrm>
            <a:off x="6643688" y="5500688"/>
            <a:ext cx="952500" cy="952500"/>
          </a:xfrm>
          <a:prstGeom prst="rect">
            <a:avLst/>
          </a:prstGeom>
          <a:noFill/>
          <a:ln w="9525">
            <a:noFill/>
            <a:miter lim="800000"/>
            <a:headEnd/>
            <a:tailEnd/>
          </a:ln>
        </p:spPr>
      </p:pic>
      <p:pic>
        <p:nvPicPr>
          <p:cNvPr id="17412" name="صورة 7" descr="glitter%20(9).gif"/>
          <p:cNvPicPr>
            <a:picLocks noChangeAspect="1"/>
          </p:cNvPicPr>
          <p:nvPr/>
        </p:nvPicPr>
        <p:blipFill>
          <a:blip r:embed="rId3" cstate="print"/>
          <a:srcRect/>
          <a:stretch>
            <a:fillRect/>
          </a:stretch>
        </p:blipFill>
        <p:spPr bwMode="auto">
          <a:xfrm>
            <a:off x="7215188" y="4857750"/>
            <a:ext cx="952500" cy="952500"/>
          </a:xfrm>
          <a:prstGeom prst="rect">
            <a:avLst/>
          </a:prstGeom>
          <a:noFill/>
          <a:ln w="9525">
            <a:noFill/>
            <a:miter lim="800000"/>
            <a:headEnd/>
            <a:tailEnd/>
          </a:ln>
        </p:spPr>
      </p:pic>
      <p:pic>
        <p:nvPicPr>
          <p:cNvPr id="17413" name="صورة 8" descr="glitter%20(9).gif"/>
          <p:cNvPicPr>
            <a:picLocks noChangeAspect="1"/>
          </p:cNvPicPr>
          <p:nvPr/>
        </p:nvPicPr>
        <p:blipFill>
          <a:blip r:embed="rId3" cstate="print"/>
          <a:srcRect/>
          <a:stretch>
            <a:fillRect/>
          </a:stretch>
        </p:blipFill>
        <p:spPr bwMode="auto">
          <a:xfrm>
            <a:off x="642938" y="357188"/>
            <a:ext cx="952500" cy="952500"/>
          </a:xfrm>
          <a:prstGeom prst="rect">
            <a:avLst/>
          </a:prstGeom>
          <a:noFill/>
          <a:ln w="9525">
            <a:noFill/>
            <a:miter lim="800000"/>
            <a:headEnd/>
            <a:tailEnd/>
          </a:ln>
        </p:spPr>
      </p:pic>
      <p:pic>
        <p:nvPicPr>
          <p:cNvPr id="17414" name="صورة 9" descr="glitter%20(9).gif"/>
          <p:cNvPicPr>
            <a:picLocks noChangeAspect="1"/>
          </p:cNvPicPr>
          <p:nvPr/>
        </p:nvPicPr>
        <p:blipFill>
          <a:blip r:embed="rId3" cstate="print"/>
          <a:srcRect/>
          <a:stretch>
            <a:fillRect/>
          </a:stretch>
        </p:blipFill>
        <p:spPr bwMode="auto">
          <a:xfrm>
            <a:off x="500063" y="1285875"/>
            <a:ext cx="952500" cy="9525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a:xfrm>
            <a:off x="611188" y="260350"/>
            <a:ext cx="8229600" cy="1143000"/>
          </a:xfrm>
        </p:spPr>
        <p:txBody>
          <a:bodyPr/>
          <a:lstStyle/>
          <a:p>
            <a:pPr eaLnBrk="1" hangingPunct="1"/>
            <a:r>
              <a:rPr lang="en-US" smtClean="0">
                <a:cs typeface="Times New Roman" pitchFamily="18" charset="0"/>
              </a:rPr>
              <a:t>Linda Loman   </a:t>
            </a:r>
          </a:p>
        </p:txBody>
      </p:sp>
      <p:sp>
        <p:nvSpPr>
          <p:cNvPr id="18434" name="Rectangle 3"/>
          <p:cNvSpPr>
            <a:spLocks noGrp="1"/>
          </p:cNvSpPr>
          <p:nvPr>
            <p:ph type="body" idx="1"/>
          </p:nvPr>
        </p:nvSpPr>
        <p:spPr/>
        <p:txBody>
          <a:bodyPr/>
          <a:lstStyle/>
          <a:p>
            <a:pPr algn="l" rtl="0" eaLnBrk="1" hangingPunct="1">
              <a:lnSpc>
                <a:spcPct val="90000"/>
              </a:lnSpc>
            </a:pPr>
            <a:r>
              <a:rPr lang="en-US" sz="2800" b="1" smtClean="0">
                <a:cs typeface="Arial" charset="0"/>
              </a:rPr>
              <a:t/>
            </a:r>
            <a:br>
              <a:rPr lang="en-US" sz="2800" b="1" smtClean="0">
                <a:cs typeface="Arial" charset="0"/>
              </a:rPr>
            </a:br>
            <a:r>
              <a:rPr lang="en-US" sz="2800" b="1" smtClean="0">
                <a:cs typeface="Arial" charset="0"/>
              </a:rPr>
              <a:t>The dutiful, obedient wife to Willy and mother of Biff and Happy, Linda Loman is the one person who supports Willy Loman, despite his often reprehensible treatment of her. She is a woman who has aged greatly because of her difficult life with her husband, whose hallucinations and erratic behavior she contends with alone. She is the moral center of the play, occasionally stern and not afraid to confront her sons about their poor treatment of their father</a:t>
            </a:r>
            <a:r>
              <a:rPr lang="en-US" sz="2800" smtClean="0">
                <a:cs typeface="Arial"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pPr eaLnBrk="1" hangingPunct="1"/>
            <a:endParaRPr lang="en-US" smtClean="0">
              <a:cs typeface="Times New Roman" pitchFamily="18" charset="0"/>
            </a:endParaRPr>
          </a:p>
        </p:txBody>
      </p:sp>
      <p:sp>
        <p:nvSpPr>
          <p:cNvPr id="19458" name="Rectangle 6"/>
          <p:cNvSpPr>
            <a:spLocks noGrp="1"/>
          </p:cNvSpPr>
          <p:nvPr>
            <p:ph type="body" idx="1"/>
          </p:nvPr>
        </p:nvSpPr>
        <p:spPr/>
        <p:txBody>
          <a:bodyPr/>
          <a:lstStyle/>
          <a:p>
            <a:pPr lvl="1" algn="l" rtl="0" eaLnBrk="1" hangingPunct="1">
              <a:lnSpc>
                <a:spcPct val="90000"/>
              </a:lnSpc>
            </a:pPr>
            <a:r>
              <a:rPr lang="en-US" sz="2000" smtClean="0">
                <a:cs typeface="Arial" charset="0"/>
              </a:rPr>
              <a:t>tries to share in Willy's ideals, and suffers great torment as she observes Willy's decline knowing that she is unable to help </a:t>
            </a:r>
          </a:p>
          <a:p>
            <a:pPr lvl="1" algn="l" rtl="0" eaLnBrk="1" hangingPunct="1">
              <a:lnSpc>
                <a:spcPct val="90000"/>
              </a:lnSpc>
            </a:pPr>
            <a:r>
              <a:rPr lang="en-US" sz="2000" smtClean="0">
                <a:cs typeface="Arial" charset="0"/>
              </a:rPr>
              <a:t>Fails to understand what happens to Willy, and fails to fathom what has occurred between him and Biff, but still manages to retain a belief in the need to treat human beings properly </a:t>
            </a:r>
          </a:p>
          <a:p>
            <a:pPr lvl="1" algn="l" rtl="0" eaLnBrk="1" hangingPunct="1">
              <a:lnSpc>
                <a:spcPct val="90000"/>
              </a:lnSpc>
            </a:pPr>
            <a:r>
              <a:rPr lang="en-US" sz="2000" smtClean="0">
                <a:cs typeface="Arial" charset="0"/>
              </a:rPr>
              <a:t>loyal and supportive </a:t>
            </a:r>
          </a:p>
          <a:p>
            <a:pPr lvl="1" algn="l" rtl="0" eaLnBrk="1" hangingPunct="1">
              <a:lnSpc>
                <a:spcPct val="90000"/>
              </a:lnSpc>
            </a:pPr>
            <a:r>
              <a:rPr lang="en-US" sz="2000" smtClean="0">
                <a:cs typeface="Arial" charset="0"/>
              </a:rPr>
              <a:t>anger stems from her beliefs in the Loman family, and memories of happy times in the past </a:t>
            </a:r>
          </a:p>
          <a:p>
            <a:pPr lvl="1" algn="l" rtl="0" eaLnBrk="1" hangingPunct="1">
              <a:lnSpc>
                <a:spcPct val="90000"/>
              </a:lnSpc>
            </a:pPr>
            <a:r>
              <a:rPr lang="en-US" sz="2000" smtClean="0">
                <a:cs typeface="Arial" charset="0"/>
              </a:rPr>
              <a:t>she is a woman struggling to come to terms with the city, her husband, and her sons </a:t>
            </a:r>
          </a:p>
          <a:p>
            <a:pPr lvl="1" algn="l" rtl="0" eaLnBrk="1" hangingPunct="1">
              <a:lnSpc>
                <a:spcPct val="90000"/>
              </a:lnSpc>
            </a:pPr>
            <a:r>
              <a:rPr lang="en-US" sz="2000" smtClean="0">
                <a:cs typeface="Arial" charset="0"/>
              </a:rPr>
              <a:t>both given and received, the woman who suffers and endures, is "Linda, as the eternal wife and mother, the fixed point of affection in many ways, the earth mother value, love.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pPr eaLnBrk="1" hangingPunct="1"/>
            <a:endParaRPr lang="ar-SA" smtClean="0"/>
          </a:p>
        </p:txBody>
      </p:sp>
      <p:sp>
        <p:nvSpPr>
          <p:cNvPr id="20482" name="Rectangle 3"/>
          <p:cNvSpPr>
            <a:spLocks noGrp="1"/>
          </p:cNvSpPr>
          <p:nvPr>
            <p:ph type="body" idx="1"/>
          </p:nvPr>
        </p:nvSpPr>
        <p:spPr/>
        <p:txBody>
          <a:bodyPr/>
          <a:lstStyle/>
          <a:p>
            <a:pPr lvl="1" algn="l" rtl="0" eaLnBrk="1" hangingPunct="1"/>
            <a:endParaRPr lang="en-US" smtClean="0">
              <a:cs typeface="Arial" charset="0"/>
            </a:endParaRPr>
          </a:p>
          <a:p>
            <a:pPr lvl="3" algn="l" rtl="0" eaLnBrk="1" hangingPunct="1"/>
            <a:r>
              <a:rPr lang="en-US" smtClean="0">
                <a:cs typeface="Arial" charset="0"/>
              </a:rPr>
              <a:t>But in the beautiful, ironic complexity of her creation, she is also Willy's and their sons' destroyer. In her love Linda has accepted Willy's Greatness and his dream, but while in her admiration for Willy her love is powerful and moving, in her admiration for his dreams, it is lethal. She encourages Willy's dream, yet she will not let him leave her for the New Continent, the only realm where the dream can be fulfilled. She want to reconcile father and son, but she attempts this in the con**** of Willy's false values. She cannot allow her sons to achieve that selfhood that involves denial of these values"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endParaRPr lang="ar-SA" smtClean="0"/>
          </a:p>
        </p:txBody>
      </p:sp>
      <p:sp>
        <p:nvSpPr>
          <p:cNvPr id="21506" name="Rectangle 3"/>
          <p:cNvSpPr>
            <a:spLocks noGrp="1"/>
          </p:cNvSpPr>
          <p:nvPr>
            <p:ph type="body" idx="1"/>
          </p:nvPr>
        </p:nvSpPr>
        <p:spPr/>
        <p:txBody>
          <a:bodyPr/>
          <a:lstStyle/>
          <a:p>
            <a:pPr algn="l" rtl="0">
              <a:lnSpc>
                <a:spcPct val="80000"/>
              </a:lnSpc>
            </a:pPr>
            <a:r>
              <a:rPr lang="en-US" sz="1800" b="1" smtClean="0">
                <a:cs typeface="Arial" charset="0"/>
              </a:rPr>
              <a:t>Linda Loman </a:t>
            </a:r>
            <a:endParaRPr lang="ar-SA" sz="1800" b="1" smtClean="0"/>
          </a:p>
          <a:p>
            <a:pPr algn="l" rtl="0">
              <a:lnSpc>
                <a:spcPct val="80000"/>
              </a:lnSpc>
            </a:pPr>
            <a:r>
              <a:rPr lang="en-US" sz="1800" smtClean="0">
                <a:cs typeface="Arial" charset="0"/>
              </a:rPr>
              <a:t>Linda is probably the most enigmatic and complex character in</a:t>
            </a:r>
            <a:r>
              <a:rPr lang="ar-SA" sz="1800" smtClean="0"/>
              <a:t> </a:t>
            </a:r>
            <a:r>
              <a:rPr lang="en-US" sz="1800" i="1" smtClean="0">
                <a:cs typeface="Arial" charset="0"/>
              </a:rPr>
              <a:t>Death of a Salesman</a:t>
            </a:r>
            <a:r>
              <a:rPr lang="ar-SA" sz="1800" smtClean="0"/>
              <a:t>, </a:t>
            </a:r>
            <a:r>
              <a:rPr lang="en-US" sz="1800" smtClean="0">
                <a:cs typeface="Arial" charset="0"/>
              </a:rPr>
              <a:t>or even in all of Miller’s work. Linda views freedom as an escape from debt, the reward of total ownership of the material goods that symbolize success and stability. Willy’s prolonged obsession with the American Dream seems, over the long years of his marriage, to have left Linda internally conflicted. Nevertheless, Linda, by far the toughest, most realistic, and most levelheaded character in the play, appears to have kept her emotional life intact. As such, she represents the emotional core of the drama</a:t>
            </a:r>
            <a:r>
              <a:rPr lang="ar-SA" sz="1800" smtClean="0"/>
              <a:t>.</a:t>
            </a:r>
          </a:p>
          <a:p>
            <a:pPr algn="l" rtl="0">
              <a:lnSpc>
                <a:spcPct val="80000"/>
              </a:lnSpc>
            </a:pPr>
            <a:r>
              <a:rPr lang="en-US" sz="2400" b="1" smtClean="0">
                <a:cs typeface="Arial" charset="0"/>
              </a:rPr>
              <a:t>The Woman</a:t>
            </a:r>
            <a:r>
              <a:rPr lang="en-US" sz="2400" smtClean="0">
                <a:cs typeface="Arial" charset="0"/>
              </a:rPr>
              <a:t> -  Willy’s mistress when Happy and Biff were in high school. The Woman’s attention and admiration boost Willy’s fragile ego. When Biff catches Willy in his hotel room with The Woman, he loses faith in his father, and his dream of passing math and going to college dies. </a:t>
            </a:r>
            <a:r>
              <a:rPr lang="en-US" sz="1800" b="1" smtClean="0">
                <a:cs typeface="Arial" charset="0"/>
              </a:rPr>
              <a:t>Miss Forsythe and Letta</a:t>
            </a:r>
            <a:r>
              <a:rPr lang="en-US" sz="1800" smtClean="0">
                <a:cs typeface="Arial" charset="0"/>
              </a:rPr>
              <a:t> -  Two young women whom Happy and Biff meet at Frank’s Chop House. It seems likely that Miss Forsythe and Letta are prostitutes, judging from Happy’s repeated comments about their moral character and the fact that they are “on call.” </a:t>
            </a:r>
            <a:endParaRPr lang="ar-SA" sz="1800" smtClean="0"/>
          </a:p>
          <a:p>
            <a:pPr algn="l" rtl="0">
              <a:lnSpc>
                <a:spcPct val="80000"/>
              </a:lnSpc>
              <a:buFont typeface="Arial" charset="0"/>
              <a:buNone/>
            </a:pPr>
            <a:endParaRPr lang="ar-SA" sz="1800" smtClean="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868</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سمة Office</vt:lpstr>
      <vt:lpstr>Slide 1</vt:lpstr>
      <vt:lpstr>Slide 2</vt:lpstr>
      <vt:lpstr>Slide 3</vt:lpstr>
      <vt:lpstr>Slide 4</vt:lpstr>
      <vt:lpstr>Slide 5</vt:lpstr>
      <vt:lpstr>Linda Loman   </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hp</dc:creator>
  <cp:lastModifiedBy>AL-Yaba</cp:lastModifiedBy>
  <cp:revision>4</cp:revision>
  <dcterms:created xsi:type="dcterms:W3CDTF">2010-05-03T18:32:44Z</dcterms:created>
  <dcterms:modified xsi:type="dcterms:W3CDTF">2010-06-06T17:43:14Z</dcterms:modified>
</cp:coreProperties>
</file>